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285"/>
    <a:srgbClr val="9768D1"/>
    <a:srgbClr val="A77ED8"/>
    <a:srgbClr val="7B52AB"/>
    <a:srgbClr val="25064D"/>
    <a:srgbClr val="36175E"/>
    <a:srgbClr val="FE8220"/>
    <a:srgbClr val="FE7000"/>
    <a:srgbClr val="FF9406"/>
    <a:srgbClr val="FFE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0C661-361C-47CD-9D2E-C4B2F617BB03}" type="datetimeFigureOut">
              <a:rPr lang="ru-RU" smtClean="0"/>
              <a:t>11.05.2025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55A98-990A-48B4-A442-0F3FEECBC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47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764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61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507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E9D3573-69D1-F646-6906-F2B75D786D33}"/>
              </a:ext>
            </a:extLst>
          </p:cNvPr>
          <p:cNvSpPr/>
          <p:nvPr/>
        </p:nvSpPr>
        <p:spPr>
          <a:xfrm>
            <a:off x="1" y="5257800"/>
            <a:ext cx="12192000" cy="1600199"/>
          </a:xfrm>
          <a:prstGeom prst="rect">
            <a:avLst/>
          </a:prstGeom>
          <a:solidFill>
            <a:srgbClr val="976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1260FCAF-83AB-BD68-2CCD-94EE186A665F}"/>
              </a:ext>
            </a:extLst>
          </p:cNvPr>
          <p:cNvGrpSpPr/>
          <p:nvPr/>
        </p:nvGrpSpPr>
        <p:grpSpPr>
          <a:xfrm>
            <a:off x="449944" y="448953"/>
            <a:ext cx="11292112" cy="2811484"/>
            <a:chOff x="708659" y="635527"/>
            <a:chExt cx="9667987" cy="2407113"/>
          </a:xfrm>
        </p:grpSpPr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70D6CE96-FA85-E03A-96EB-7B94E75A73DD}"/>
                </a:ext>
              </a:extLst>
            </p:cNvPr>
            <p:cNvGrpSpPr/>
            <p:nvPr/>
          </p:nvGrpSpPr>
          <p:grpSpPr>
            <a:xfrm>
              <a:off x="708659" y="635527"/>
              <a:ext cx="9667987" cy="2407113"/>
              <a:chOff x="340659" y="379517"/>
              <a:chExt cx="10112188" cy="2705776"/>
            </a:xfrm>
          </p:grpSpPr>
          <p:sp>
            <p:nvSpPr>
              <p:cNvPr id="7" name="Прямоугольник: скругленные углы 6">
                <a:extLst>
                  <a:ext uri="{FF2B5EF4-FFF2-40B4-BE49-F238E27FC236}">
                    <a16:creationId xmlns:a16="http://schemas.microsoft.com/office/drawing/2014/main" id="{FD468F27-5598-0AB1-C8DF-8851F6EA6548}"/>
                  </a:ext>
                </a:extLst>
              </p:cNvPr>
              <p:cNvSpPr/>
              <p:nvPr/>
            </p:nvSpPr>
            <p:spPr>
              <a:xfrm>
                <a:off x="340659" y="379517"/>
                <a:ext cx="10112188" cy="2705776"/>
              </a:xfrm>
              <a:prstGeom prst="roundRect">
                <a:avLst/>
              </a:prstGeom>
              <a:solidFill>
                <a:srgbClr val="9768D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  <p:sp>
            <p:nvSpPr>
              <p:cNvPr id="8" name="Прямоугольник: скругленные углы 7">
                <a:extLst>
                  <a:ext uri="{FF2B5EF4-FFF2-40B4-BE49-F238E27FC236}">
                    <a16:creationId xmlns:a16="http://schemas.microsoft.com/office/drawing/2014/main" id="{239DC3E6-E703-4CF7-A912-C899132A2EA1}"/>
                  </a:ext>
                </a:extLst>
              </p:cNvPr>
              <p:cNvSpPr/>
              <p:nvPr/>
            </p:nvSpPr>
            <p:spPr>
              <a:xfrm>
                <a:off x="7711440" y="379517"/>
                <a:ext cx="2741407" cy="270577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E0DC58F-183E-23D7-0FA7-5F5EE33A94AF}"/>
                </a:ext>
              </a:extLst>
            </p:cNvPr>
            <p:cNvSpPr txBox="1"/>
            <p:nvPr/>
          </p:nvSpPr>
          <p:spPr>
            <a:xfrm>
              <a:off x="1078280" y="1423584"/>
              <a:ext cx="50177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4800" dirty="0">
                  <a:solidFill>
                    <a:srgbClr val="5D0678"/>
                  </a:solidFill>
                  <a:latin typeface="Arial Black" panose="020B0A04020102020204" pitchFamily="34" charset="0"/>
                </a:rPr>
                <a:t>Музыка</a:t>
              </a:r>
              <a:r>
                <a:rPr lang="ru-RU" sz="4800" dirty="0">
                  <a:latin typeface="Arial Black" panose="020B0A04020102020204" pitchFamily="34" charset="0"/>
                </a:rPr>
                <a:t>льник</a:t>
              </a:r>
              <a:endParaRPr lang="ru-RU" dirty="0">
                <a:latin typeface="Arial Black" panose="020B0A04020102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6CBC03-4DB8-CB36-E0FA-1FBE412515A0}"/>
              </a:ext>
            </a:extLst>
          </p:cNvPr>
          <p:cNvSpPr txBox="1"/>
          <p:nvPr/>
        </p:nvSpPr>
        <p:spPr>
          <a:xfrm>
            <a:off x="971550" y="5434216"/>
            <a:ext cx="3876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Автор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ru-RU" b="1" i="1" dirty="0"/>
          </a:p>
          <a:p>
            <a:pPr algn="just"/>
            <a:r>
              <a:rPr lang="ru-RU" b="1" i="1" dirty="0"/>
              <a:t>Гусевский Всеволод</a:t>
            </a:r>
          </a:p>
          <a:p>
            <a:pPr algn="just"/>
            <a:r>
              <a:rPr lang="ru-RU" b="1" i="1" dirty="0"/>
              <a:t>Ученик 10Т класса Лицея </a:t>
            </a:r>
            <a:r>
              <a:rPr lang="en-US" b="1" i="1" dirty="0"/>
              <a:t>“</a:t>
            </a:r>
            <a:r>
              <a:rPr lang="ru-RU" b="1" i="1" dirty="0"/>
              <a:t>Дубна</a:t>
            </a:r>
            <a:r>
              <a:rPr lang="en-US" b="1" i="1" dirty="0"/>
              <a:t>”</a:t>
            </a:r>
            <a:r>
              <a:rPr lang="ru-RU" b="1" i="1" dirty="0"/>
              <a:t> </a:t>
            </a:r>
          </a:p>
          <a:p>
            <a:pPr algn="just"/>
            <a:r>
              <a:rPr lang="en-US" b="1" i="1" dirty="0"/>
              <a:t>“</a:t>
            </a:r>
            <a:r>
              <a:rPr lang="ru-RU" b="1" i="1" dirty="0"/>
              <a:t>Лицея академии Яндекса</a:t>
            </a:r>
            <a:r>
              <a:rPr lang="en-US" b="1" i="1" dirty="0"/>
              <a:t>”</a:t>
            </a:r>
            <a:endParaRPr lang="ru-RU" b="1" i="1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5257EA6-11A9-BD97-3473-CB24B487F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5739106"/>
            <a:ext cx="590551" cy="5905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B21F338-A962-7DB3-F2F3-FC2C948EC06B}"/>
              </a:ext>
            </a:extLst>
          </p:cNvPr>
          <p:cNvSpPr txBox="1"/>
          <p:nvPr/>
        </p:nvSpPr>
        <p:spPr>
          <a:xfrm>
            <a:off x="1273115" y="2230894"/>
            <a:ext cx="458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r>
              <a:rPr lang="ru-RU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-приложение для хранения, загрузки и прослушивания музыки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874A6F3E-5884-D70E-21A6-DDB1D51D0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" y="2403276"/>
            <a:ext cx="301565" cy="30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61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C0D1B8-D93C-5154-2F19-45D8AADEF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3D84804-721D-EEA1-B03C-E58F0D3BA899}"/>
              </a:ext>
            </a:extLst>
          </p:cNvPr>
          <p:cNvSpPr/>
          <p:nvPr/>
        </p:nvSpPr>
        <p:spPr>
          <a:xfrm>
            <a:off x="0" y="860138"/>
            <a:ext cx="12192000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82C50DF-5065-24F9-27FF-968D244743E9}"/>
              </a:ext>
            </a:extLst>
          </p:cNvPr>
          <p:cNvGrpSpPr/>
          <p:nvPr/>
        </p:nvGrpSpPr>
        <p:grpSpPr>
          <a:xfrm rot="10800000">
            <a:off x="7570354" y="0"/>
            <a:ext cx="4621646" cy="6858000"/>
            <a:chOff x="7722754" y="152400"/>
            <a:chExt cx="4621646" cy="6858000"/>
          </a:xfrm>
        </p:grpSpPr>
        <p:sp>
          <p:nvSpPr>
            <p:cNvPr id="19" name="Параллелограмм 18">
              <a:extLst>
                <a:ext uri="{FF2B5EF4-FFF2-40B4-BE49-F238E27FC236}">
                  <a16:creationId xmlns:a16="http://schemas.microsoft.com/office/drawing/2014/main" id="{CD237006-513D-5A07-F411-22501A540881}"/>
                </a:ext>
              </a:extLst>
            </p:cNvPr>
            <p:cNvSpPr/>
            <p:nvPr/>
          </p:nvSpPr>
          <p:spPr>
            <a:xfrm>
              <a:off x="7722754" y="152400"/>
              <a:ext cx="4621646" cy="6858000"/>
            </a:xfrm>
            <a:prstGeom prst="parallelogram">
              <a:avLst>
                <a:gd name="adj" fmla="val 22252"/>
              </a:avLst>
            </a:prstGeom>
            <a:solidFill>
              <a:srgbClr val="7B52A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Параллелограмм 19">
              <a:extLst>
                <a:ext uri="{FF2B5EF4-FFF2-40B4-BE49-F238E27FC236}">
                  <a16:creationId xmlns:a16="http://schemas.microsoft.com/office/drawing/2014/main" id="{5DA52ADE-58C1-75EA-5129-EE8C4CBFD5E7}"/>
                </a:ext>
              </a:extLst>
            </p:cNvPr>
            <p:cNvSpPr/>
            <p:nvPr/>
          </p:nvSpPr>
          <p:spPr>
            <a:xfrm>
              <a:off x="10357283" y="152400"/>
              <a:ext cx="1987117" cy="6858000"/>
            </a:xfrm>
            <a:prstGeom prst="parallelogram">
              <a:avLst>
                <a:gd name="adj" fmla="val 52290"/>
              </a:avLst>
            </a:prstGeom>
            <a:solidFill>
              <a:srgbClr val="9768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A8D4B484-1163-A68B-E0A5-F107CA929E3A}"/>
              </a:ext>
            </a:extLst>
          </p:cNvPr>
          <p:cNvSpPr/>
          <p:nvPr/>
        </p:nvSpPr>
        <p:spPr>
          <a:xfrm>
            <a:off x="0" y="2827942"/>
            <a:ext cx="12192000" cy="3169920"/>
          </a:xfrm>
          <a:prstGeom prst="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9F6141DC-5F38-F8CC-091E-013E25EA0322}"/>
              </a:ext>
            </a:extLst>
          </p:cNvPr>
          <p:cNvSpPr/>
          <p:nvPr/>
        </p:nvSpPr>
        <p:spPr>
          <a:xfrm>
            <a:off x="0" y="3034486"/>
            <a:ext cx="12192000" cy="3169920"/>
          </a:xfrm>
          <a:prstGeom prst="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E47FB02-65CD-5387-D979-B3EF04C2AA69}"/>
              </a:ext>
            </a:extLst>
          </p:cNvPr>
          <p:cNvSpPr/>
          <p:nvPr/>
        </p:nvSpPr>
        <p:spPr>
          <a:xfrm>
            <a:off x="485775" y="-748903"/>
            <a:ext cx="6686550" cy="3314700"/>
          </a:xfrm>
          <a:prstGeom prst="round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86E909C-9F2C-05F3-3B7A-A08C1A062B29}"/>
              </a:ext>
            </a:extLst>
          </p:cNvPr>
          <p:cNvGrpSpPr/>
          <p:nvPr/>
        </p:nvGrpSpPr>
        <p:grpSpPr>
          <a:xfrm>
            <a:off x="666750" y="860138"/>
            <a:ext cx="7124700" cy="1304925"/>
            <a:chOff x="361949" y="869663"/>
            <a:chExt cx="7124700" cy="13049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3036AD3-8AAE-8CD4-290B-0DC14C614B8B}"/>
                </a:ext>
              </a:extLst>
            </p:cNvPr>
            <p:cNvSpPr txBox="1"/>
            <p:nvPr/>
          </p:nvSpPr>
          <p:spPr>
            <a:xfrm>
              <a:off x="1847849" y="1137404"/>
              <a:ext cx="56388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latin typeface="Arial Black" panose="020B0A04020102020204" pitchFamily="34" charset="0"/>
                </a:rPr>
                <a:t>Вывод</a:t>
              </a: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B4C64FBB-00F3-FA4D-49F2-603A1609E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949" y="869663"/>
              <a:ext cx="1304925" cy="13049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CE69214-C48A-DF9A-C1DE-EB6CC3321B9E}"/>
              </a:ext>
            </a:extLst>
          </p:cNvPr>
          <p:cNvSpPr txBox="1"/>
          <p:nvPr/>
        </p:nvSpPr>
        <p:spPr>
          <a:xfrm>
            <a:off x="1324408" y="5043811"/>
            <a:ext cx="68954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 Medium" panose="00000600000000000000" pitchFamily="2" charset="-52"/>
              </a:rPr>
              <a:t>Приложение можно развивать дальше — например, добавить социальные функции и расширить уже существующие возможности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934949-A548-DD37-5969-936459BB0E4A}"/>
              </a:ext>
            </a:extLst>
          </p:cNvPr>
          <p:cNvSpPr txBox="1"/>
          <p:nvPr/>
        </p:nvSpPr>
        <p:spPr>
          <a:xfrm>
            <a:off x="1324408" y="3156544"/>
            <a:ext cx="66321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Создание </a:t>
            </a:r>
            <a:r>
              <a:rPr lang="en-US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WEB-</a:t>
            </a:r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приложений</a:t>
            </a:r>
            <a:r>
              <a:rPr lang="en-US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 –  </a:t>
            </a:r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это </a:t>
            </a:r>
            <a:r>
              <a:rPr lang="ru-RU" sz="2000" b="1" dirty="0">
                <a:latin typeface="Montserrat Medium" panose="00000600000000000000" pitchFamily="2" charset="-52"/>
                <a:cs typeface="Arial" panose="020B0604020202020204" pitchFamily="34" charset="0"/>
              </a:rPr>
              <a:t>гибкий</a:t>
            </a:r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 и </a:t>
            </a:r>
            <a:r>
              <a:rPr lang="ru-RU" sz="2000" b="1" dirty="0">
                <a:latin typeface="Montserrat Medium" panose="00000600000000000000" pitchFamily="2" charset="-52"/>
                <a:cs typeface="Arial" panose="020B0604020202020204" pitchFamily="34" charset="0"/>
              </a:rPr>
              <a:t>многогранный</a:t>
            </a:r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 процесс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1B39D-B547-DA11-7500-354D8ABF14FF}"/>
              </a:ext>
            </a:extLst>
          </p:cNvPr>
          <p:cNvSpPr txBox="1"/>
          <p:nvPr/>
        </p:nvSpPr>
        <p:spPr>
          <a:xfrm>
            <a:off x="1324408" y="3985322"/>
            <a:ext cx="66321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Мне понравилось проявлять творческий подход при разработке приложения, связанного с моим хобби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D3FE5A9-43DA-D7F2-8009-816F7B65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3" y="4125409"/>
            <a:ext cx="708025" cy="708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81FB3B9-D5ED-C1D7-10C7-65B61EF28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82" y="5160468"/>
            <a:ext cx="708025" cy="708025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5374CB7-52A6-6A43-9878-43616A0BF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282" y="3156544"/>
            <a:ext cx="708025" cy="7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508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араллелограмм 5">
            <a:extLst>
              <a:ext uri="{FF2B5EF4-FFF2-40B4-BE49-F238E27FC236}">
                <a16:creationId xmlns:a16="http://schemas.microsoft.com/office/drawing/2014/main" id="{A697F5BA-4DEF-ECE8-3DA5-7F26FC475C2D}"/>
              </a:ext>
            </a:extLst>
          </p:cNvPr>
          <p:cNvSpPr/>
          <p:nvPr/>
        </p:nvSpPr>
        <p:spPr>
          <a:xfrm>
            <a:off x="4572000" y="0"/>
            <a:ext cx="2438400" cy="6858000"/>
          </a:xfrm>
          <a:prstGeom prst="parallelogram">
            <a:avLst>
              <a:gd name="adj" fmla="val 55177"/>
            </a:avLst>
          </a:prstGeom>
          <a:solidFill>
            <a:srgbClr val="553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>
            <a:extLst>
              <a:ext uri="{FF2B5EF4-FFF2-40B4-BE49-F238E27FC236}">
                <a16:creationId xmlns:a16="http://schemas.microsoft.com/office/drawing/2014/main" id="{46BDA4B7-93AE-D613-3B72-102E663816EF}"/>
              </a:ext>
            </a:extLst>
          </p:cNvPr>
          <p:cNvSpPr/>
          <p:nvPr/>
        </p:nvSpPr>
        <p:spPr>
          <a:xfrm rot="16200000">
            <a:off x="4876800" y="-2667000"/>
            <a:ext cx="2438400" cy="12192000"/>
          </a:xfrm>
          <a:prstGeom prst="parallelogram">
            <a:avLst>
              <a:gd name="adj" fmla="val 52084"/>
            </a:avLst>
          </a:prstGeom>
          <a:solidFill>
            <a:srgbClr val="5532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4B3F04-0BA7-00CB-11E9-147252FCC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988" y="1085165"/>
            <a:ext cx="8976021" cy="5334000"/>
          </a:xfrm>
          <a:prstGeom prst="rect">
            <a:avLst/>
          </a:prstGeom>
        </p:spPr>
      </p:pic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7A54AF77-5EF2-DD40-5319-E6FAF2AD24DA}"/>
              </a:ext>
            </a:extLst>
          </p:cNvPr>
          <p:cNvSpPr/>
          <p:nvPr/>
        </p:nvSpPr>
        <p:spPr>
          <a:xfrm>
            <a:off x="1803400" y="2006600"/>
            <a:ext cx="8585200" cy="2832100"/>
          </a:xfrm>
          <a:prstGeom prst="roundRect">
            <a:avLst/>
          </a:prstGeom>
          <a:solidFill>
            <a:srgbClr val="976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D12F9E-4247-296D-A2DA-FD3B425B4A62}"/>
              </a:ext>
            </a:extLst>
          </p:cNvPr>
          <p:cNvSpPr txBox="1"/>
          <p:nvPr/>
        </p:nvSpPr>
        <p:spPr>
          <a:xfrm>
            <a:off x="2626139" y="3105834"/>
            <a:ext cx="6939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 Black" panose="020B0A04020102020204" pitchFamily="34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58473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5BAB977B-2BC2-3E3A-8B03-62FC12F7C4A7}"/>
              </a:ext>
            </a:extLst>
          </p:cNvPr>
          <p:cNvSpPr/>
          <p:nvPr/>
        </p:nvSpPr>
        <p:spPr>
          <a:xfrm>
            <a:off x="0" y="860138"/>
            <a:ext cx="12192000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2510877C-5A7E-9F92-9091-E9A246162143}"/>
              </a:ext>
            </a:extLst>
          </p:cNvPr>
          <p:cNvSpPr/>
          <p:nvPr/>
        </p:nvSpPr>
        <p:spPr>
          <a:xfrm>
            <a:off x="0" y="2827942"/>
            <a:ext cx="12192000" cy="3169920"/>
          </a:xfrm>
          <a:prstGeom prst="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рямоугольник 36">
            <a:extLst>
              <a:ext uri="{FF2B5EF4-FFF2-40B4-BE49-F238E27FC236}">
                <a16:creationId xmlns:a16="http://schemas.microsoft.com/office/drawing/2014/main" id="{252C7ABA-3A64-D558-A498-BE47ABFE107A}"/>
              </a:ext>
            </a:extLst>
          </p:cNvPr>
          <p:cNvSpPr/>
          <p:nvPr/>
        </p:nvSpPr>
        <p:spPr>
          <a:xfrm>
            <a:off x="0" y="3034486"/>
            <a:ext cx="12192000" cy="3169920"/>
          </a:xfrm>
          <a:prstGeom prst="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D6F42C2B-426D-0562-A8D3-CE1D0A80BC73}"/>
              </a:ext>
            </a:extLst>
          </p:cNvPr>
          <p:cNvSpPr/>
          <p:nvPr/>
        </p:nvSpPr>
        <p:spPr>
          <a:xfrm>
            <a:off x="485775" y="-748903"/>
            <a:ext cx="6686550" cy="3314700"/>
          </a:xfrm>
          <a:prstGeom prst="round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E1EA8D98-60D5-7B53-96DC-83393C6F2131}"/>
              </a:ext>
            </a:extLst>
          </p:cNvPr>
          <p:cNvGrpSpPr/>
          <p:nvPr/>
        </p:nvGrpSpPr>
        <p:grpSpPr>
          <a:xfrm>
            <a:off x="666750" y="860138"/>
            <a:ext cx="7134225" cy="1446550"/>
            <a:chOff x="361949" y="869663"/>
            <a:chExt cx="7134225" cy="14465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C2D00C-1D37-5276-5BCC-C75CBB2E5CD0}"/>
                </a:ext>
              </a:extLst>
            </p:cNvPr>
            <p:cNvSpPr txBox="1"/>
            <p:nvPr/>
          </p:nvSpPr>
          <p:spPr>
            <a:xfrm>
              <a:off x="1857374" y="869663"/>
              <a:ext cx="56388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latin typeface="Arial Black" panose="020B0A04020102020204" pitchFamily="34" charset="0"/>
                </a:rPr>
                <a:t>Как появилась идея?</a:t>
              </a: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E437E335-B459-4D6D-A63E-32A1D5F0D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49" y="869663"/>
              <a:ext cx="1304925" cy="13049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511EE6-7C4F-A58D-2C8C-5619925F915B}"/>
              </a:ext>
            </a:extLst>
          </p:cNvPr>
          <p:cNvSpPr txBox="1"/>
          <p:nvPr/>
        </p:nvSpPr>
        <p:spPr>
          <a:xfrm>
            <a:off x="1159308" y="4912216"/>
            <a:ext cx="6220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Montserrat Medium" panose="00000600000000000000" pitchFamily="2" charset="-52"/>
              </a:rPr>
              <a:t>Хотелось сделать онлайн-прослушивание более похожим на опыт с плеером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291BE-B910-0AA6-89DB-0D3302B5DF00}"/>
              </a:ext>
            </a:extLst>
          </p:cNvPr>
          <p:cNvSpPr txBox="1"/>
          <p:nvPr/>
        </p:nvSpPr>
        <p:spPr>
          <a:xfrm>
            <a:off x="1159308" y="3644225"/>
            <a:ext cx="8524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Я давно интересуюсь прослушиванием музыки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516DE7-B087-B125-1123-1C2F07EACE39}"/>
              </a:ext>
            </a:extLst>
          </p:cNvPr>
          <p:cNvSpPr txBox="1"/>
          <p:nvPr/>
        </p:nvSpPr>
        <p:spPr>
          <a:xfrm>
            <a:off x="1159309" y="4355165"/>
            <a:ext cx="72273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latin typeface="Montserrat Medium" panose="00000600000000000000" pitchFamily="2" charset="-52"/>
                <a:cs typeface="Arial" panose="020B0604020202020204" pitchFamily="34" charset="0"/>
              </a:rPr>
              <a:t>Мне нравится делиться тем, что я слушаю</a:t>
            </a:r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1617BD75-405A-C3BD-A0B1-0A8C79AF8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644225"/>
            <a:ext cx="400110" cy="40011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116BDF-B7CF-DEE4-64F4-F3D34356E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5066104"/>
            <a:ext cx="400110" cy="40011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1F6B79F6-500F-8C0D-9946-3AED58571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4355164"/>
            <a:ext cx="400111" cy="400111"/>
          </a:xfrm>
          <a:prstGeom prst="rect">
            <a:avLst/>
          </a:prstGeom>
        </p:spPr>
      </p:pic>
      <p:sp>
        <p:nvSpPr>
          <p:cNvPr id="16" name="Параллелограмм 15">
            <a:extLst>
              <a:ext uri="{FF2B5EF4-FFF2-40B4-BE49-F238E27FC236}">
                <a16:creationId xmlns:a16="http://schemas.microsoft.com/office/drawing/2014/main" id="{DA35C145-5B26-B0F1-C740-B5CAF772661E}"/>
              </a:ext>
            </a:extLst>
          </p:cNvPr>
          <p:cNvSpPr/>
          <p:nvPr/>
        </p:nvSpPr>
        <p:spPr>
          <a:xfrm>
            <a:off x="7570354" y="0"/>
            <a:ext cx="4621646" cy="6858000"/>
          </a:xfrm>
          <a:prstGeom prst="parallelogram">
            <a:avLst>
              <a:gd name="adj" fmla="val 22252"/>
            </a:avLst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араллелограмм 26">
            <a:extLst>
              <a:ext uri="{FF2B5EF4-FFF2-40B4-BE49-F238E27FC236}">
                <a16:creationId xmlns:a16="http://schemas.microsoft.com/office/drawing/2014/main" id="{FD330F61-4A37-528F-F645-79B1C06FCAA4}"/>
              </a:ext>
            </a:extLst>
          </p:cNvPr>
          <p:cNvSpPr/>
          <p:nvPr/>
        </p:nvSpPr>
        <p:spPr>
          <a:xfrm>
            <a:off x="10204883" y="0"/>
            <a:ext cx="1987117" cy="6858000"/>
          </a:xfrm>
          <a:prstGeom prst="parallelogram">
            <a:avLst>
              <a:gd name="adj" fmla="val 52290"/>
            </a:avLst>
          </a:prstGeom>
          <a:solidFill>
            <a:srgbClr val="976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27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C84F5-1376-9BAE-5D8A-C8ACE0B52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603AFD3A-172F-C8C5-26CD-CFDCB02C1314}"/>
              </a:ext>
            </a:extLst>
          </p:cNvPr>
          <p:cNvSpPr/>
          <p:nvPr/>
        </p:nvSpPr>
        <p:spPr>
          <a:xfrm>
            <a:off x="0" y="311029"/>
            <a:ext cx="12192000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: скругленные углы 50">
            <a:extLst>
              <a:ext uri="{FF2B5EF4-FFF2-40B4-BE49-F238E27FC236}">
                <a16:creationId xmlns:a16="http://schemas.microsoft.com/office/drawing/2014/main" id="{5843E085-9242-6FB1-1956-2DC9BDE6A73A}"/>
              </a:ext>
            </a:extLst>
          </p:cNvPr>
          <p:cNvSpPr/>
          <p:nvPr/>
        </p:nvSpPr>
        <p:spPr>
          <a:xfrm>
            <a:off x="-1284" y="4461193"/>
            <a:ext cx="12191999" cy="1203006"/>
          </a:xfrm>
          <a:prstGeom prst="roundRect">
            <a:avLst/>
          </a:prstGeom>
          <a:solidFill>
            <a:srgbClr val="976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4A31707D-3A4D-B192-4FD7-0BFECF58579F}"/>
              </a:ext>
            </a:extLst>
          </p:cNvPr>
          <p:cNvSpPr/>
          <p:nvPr/>
        </p:nvSpPr>
        <p:spPr>
          <a:xfrm>
            <a:off x="-1283" y="5667037"/>
            <a:ext cx="12191999" cy="1190963"/>
          </a:xfrm>
          <a:prstGeom prst="round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Прямоугольник: скругленные углы 48">
            <a:extLst>
              <a:ext uri="{FF2B5EF4-FFF2-40B4-BE49-F238E27FC236}">
                <a16:creationId xmlns:a16="http://schemas.microsoft.com/office/drawing/2014/main" id="{5E25EA05-1F01-572E-229A-516F0E1809CA}"/>
              </a:ext>
            </a:extLst>
          </p:cNvPr>
          <p:cNvSpPr/>
          <p:nvPr/>
        </p:nvSpPr>
        <p:spPr>
          <a:xfrm>
            <a:off x="1" y="3272767"/>
            <a:ext cx="12191999" cy="1190963"/>
          </a:xfrm>
          <a:prstGeom prst="round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: скругленные углы 47">
            <a:extLst>
              <a:ext uri="{FF2B5EF4-FFF2-40B4-BE49-F238E27FC236}">
                <a16:creationId xmlns:a16="http://schemas.microsoft.com/office/drawing/2014/main" id="{87DD529E-9344-59D0-FB8A-305A9E8A5C08}"/>
              </a:ext>
            </a:extLst>
          </p:cNvPr>
          <p:cNvSpPr/>
          <p:nvPr/>
        </p:nvSpPr>
        <p:spPr>
          <a:xfrm>
            <a:off x="0" y="2137259"/>
            <a:ext cx="12191999" cy="1132672"/>
          </a:xfrm>
          <a:prstGeom prst="roundRect">
            <a:avLst/>
          </a:prstGeom>
          <a:solidFill>
            <a:srgbClr val="250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EC2F46F8-003D-EA60-D3DC-B389099285F8}"/>
              </a:ext>
            </a:extLst>
          </p:cNvPr>
          <p:cNvSpPr/>
          <p:nvPr/>
        </p:nvSpPr>
        <p:spPr>
          <a:xfrm>
            <a:off x="101600" y="-1315021"/>
            <a:ext cx="11986260" cy="3314700"/>
          </a:xfrm>
          <a:prstGeom prst="round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B458D-09E4-CE30-4113-C16E2ED8E95B}"/>
              </a:ext>
            </a:extLst>
          </p:cNvPr>
          <p:cNvSpPr txBox="1"/>
          <p:nvPr/>
        </p:nvSpPr>
        <p:spPr>
          <a:xfrm>
            <a:off x="1731963" y="578770"/>
            <a:ext cx="6662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Функционал сайта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A7374F-665B-B3CD-B3DD-45C99F9ED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9" y="311029"/>
            <a:ext cx="1304925" cy="1304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DD9FF3-2310-03B0-E3C1-76D106A60A49}"/>
              </a:ext>
            </a:extLst>
          </p:cNvPr>
          <p:cNvSpPr txBox="1"/>
          <p:nvPr/>
        </p:nvSpPr>
        <p:spPr>
          <a:xfrm>
            <a:off x="1277541" y="2442595"/>
            <a:ext cx="1861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Функция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8966EE-29A1-C88C-CEA3-B42C608F5EDF}"/>
              </a:ext>
            </a:extLst>
          </p:cNvPr>
          <p:cNvSpPr txBox="1"/>
          <p:nvPr/>
        </p:nvSpPr>
        <p:spPr>
          <a:xfrm>
            <a:off x="4838928" y="2281957"/>
            <a:ext cx="3270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</a:t>
            </a:r>
          </a:p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 зарегистрирован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FE142B-1916-A7AF-DDF1-18889438BAE2}"/>
              </a:ext>
            </a:extLst>
          </p:cNvPr>
          <p:cNvSpPr txBox="1"/>
          <p:nvPr/>
        </p:nvSpPr>
        <p:spPr>
          <a:xfrm>
            <a:off x="8956674" y="2288706"/>
            <a:ext cx="2825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Пользователь зарегистрирован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B3958-8057-97B5-445E-7F1743D92CFD}"/>
              </a:ext>
            </a:extLst>
          </p:cNvPr>
          <p:cNvSpPr txBox="1"/>
          <p:nvPr/>
        </p:nvSpPr>
        <p:spPr>
          <a:xfrm>
            <a:off x="66768" y="3307576"/>
            <a:ext cx="477216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Просмотр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фильтр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прослуши-вание релизов на сайте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338324E-4BAD-0734-2DDB-02126CE21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570" y="3420070"/>
            <a:ext cx="906859" cy="906859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1B83C5A8-F619-F840-B57C-4F6798D02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120" y="3450246"/>
            <a:ext cx="906859" cy="90685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19C5B02-AC44-9E90-9E65-54243E606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78" y="4613870"/>
            <a:ext cx="912751" cy="9127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FD5397A-686E-7A8E-CB4D-2BB63CE240BD}"/>
              </a:ext>
            </a:extLst>
          </p:cNvPr>
          <p:cNvSpPr txBox="1"/>
          <p:nvPr/>
        </p:nvSpPr>
        <p:spPr>
          <a:xfrm>
            <a:off x="66768" y="4501376"/>
            <a:ext cx="4581889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альбомов</a:t>
            </a: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песен на сайт</a:t>
            </a:r>
          </a:p>
        </p:txBody>
      </p:sp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6E206FB-0F9C-0AD8-B571-D373B5F4C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120" y="4619762"/>
            <a:ext cx="906859" cy="90685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028619-43E9-6DA5-782E-B4017A91F2C3}"/>
              </a:ext>
            </a:extLst>
          </p:cNvPr>
          <p:cNvSpPr txBox="1"/>
          <p:nvPr/>
        </p:nvSpPr>
        <p:spPr>
          <a:xfrm>
            <a:off x="64188" y="5966283"/>
            <a:ext cx="458446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Загрузка релизов с сайта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C25157BF-9B2B-5550-EE1E-5E2096E17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678" y="5801779"/>
            <a:ext cx="912751" cy="912751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1BD321F-DDE6-3634-42C5-C3C10D1B4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699" y="5801779"/>
            <a:ext cx="906859" cy="9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18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7426E-E0D1-1F82-63A8-F7ABC900C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A796381D-646E-628D-31D3-046B750A9A8E}"/>
              </a:ext>
            </a:extLst>
          </p:cNvPr>
          <p:cNvSpPr/>
          <p:nvPr/>
        </p:nvSpPr>
        <p:spPr>
          <a:xfrm>
            <a:off x="1" y="2146300"/>
            <a:ext cx="12192000" cy="4584700"/>
          </a:xfrm>
          <a:prstGeom prst="roundRect">
            <a:avLst/>
          </a:prstGeom>
          <a:solidFill>
            <a:srgbClr val="2506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2205EFD-39EF-3092-A247-EE5E525AECCA}"/>
              </a:ext>
            </a:extLst>
          </p:cNvPr>
          <p:cNvSpPr/>
          <p:nvPr/>
        </p:nvSpPr>
        <p:spPr>
          <a:xfrm>
            <a:off x="0" y="254000"/>
            <a:ext cx="12192000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08E81AD6-9DFE-99EA-12E2-5EE3E712DE79}"/>
              </a:ext>
            </a:extLst>
          </p:cNvPr>
          <p:cNvSpPr/>
          <p:nvPr/>
        </p:nvSpPr>
        <p:spPr>
          <a:xfrm>
            <a:off x="101601" y="-1299450"/>
            <a:ext cx="12001499" cy="3314700"/>
          </a:xfrm>
          <a:prstGeom prst="round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CB0D3EFE-A06D-EACB-B712-2F9A782A5F87}"/>
              </a:ext>
            </a:extLst>
          </p:cNvPr>
          <p:cNvGrpSpPr/>
          <p:nvPr/>
        </p:nvGrpSpPr>
        <p:grpSpPr>
          <a:xfrm>
            <a:off x="273050" y="254000"/>
            <a:ext cx="9563100" cy="1304925"/>
            <a:chOff x="361949" y="1058062"/>
            <a:chExt cx="9563100" cy="130492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3227812-4DB2-7D58-959D-EDA28BE1BD1A}"/>
                </a:ext>
              </a:extLst>
            </p:cNvPr>
            <p:cNvSpPr txBox="1"/>
            <p:nvPr/>
          </p:nvSpPr>
          <p:spPr>
            <a:xfrm>
              <a:off x="1838323" y="1325803"/>
              <a:ext cx="808672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>
                  <a:latin typeface="Arial Black" panose="020B0A04020102020204" pitchFamily="34" charset="0"/>
                </a:rPr>
                <a:t>Структура данных</a:t>
              </a:r>
              <a:r>
                <a:rPr lang="en-US" sz="4400" dirty="0">
                  <a:latin typeface="Arial Black" panose="020B0A04020102020204" pitchFamily="34" charset="0"/>
                </a:rPr>
                <a:t> </a:t>
              </a:r>
              <a:r>
                <a:rPr lang="ru-RU" sz="4400" dirty="0">
                  <a:latin typeface="Arial Black" panose="020B0A04020102020204" pitchFamily="34" charset="0"/>
                </a:rPr>
                <a:t>сайта</a:t>
              </a:r>
            </a:p>
          </p:txBody>
        </p:sp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430D1578-3FB7-BEA5-F009-114ED8198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1949" y="1058062"/>
              <a:ext cx="1304925" cy="1304925"/>
            </a:xfrm>
            <a:prstGeom prst="rect">
              <a:avLst/>
            </a:prstGeom>
          </p:spPr>
        </p:pic>
      </p:grp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5E13F19A-651A-511F-7BDA-009DEB525C41}"/>
              </a:ext>
            </a:extLst>
          </p:cNvPr>
          <p:cNvSpPr/>
          <p:nvPr/>
        </p:nvSpPr>
        <p:spPr>
          <a:xfrm>
            <a:off x="400050" y="2260600"/>
            <a:ext cx="11404600" cy="43561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0413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CBB69D-2B03-16E8-7FE0-2AA1B88C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09BBF95-4E64-A737-2902-D9006CE3CB0A}"/>
              </a:ext>
            </a:extLst>
          </p:cNvPr>
          <p:cNvSpPr/>
          <p:nvPr/>
        </p:nvSpPr>
        <p:spPr>
          <a:xfrm>
            <a:off x="469900" y="2184399"/>
            <a:ext cx="11252200" cy="1057601"/>
          </a:xfrm>
          <a:prstGeom prst="roundRect">
            <a:avLst>
              <a:gd name="adj" fmla="val 39483"/>
            </a:avLst>
          </a:prstGeom>
          <a:solidFill>
            <a:srgbClr val="976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618671D-AAE5-BF50-8206-94358451DA77}"/>
              </a:ext>
            </a:extLst>
          </p:cNvPr>
          <p:cNvSpPr/>
          <p:nvPr/>
        </p:nvSpPr>
        <p:spPr>
          <a:xfrm>
            <a:off x="6197600" y="3426720"/>
            <a:ext cx="5524500" cy="3261878"/>
          </a:xfrm>
          <a:prstGeom prst="round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DA3A9605-7329-A681-0823-92D4353CDC11}"/>
              </a:ext>
            </a:extLst>
          </p:cNvPr>
          <p:cNvSpPr/>
          <p:nvPr/>
        </p:nvSpPr>
        <p:spPr>
          <a:xfrm>
            <a:off x="469900" y="3426720"/>
            <a:ext cx="5391150" cy="3261878"/>
          </a:xfrm>
          <a:prstGeom prst="roundRect">
            <a:avLst/>
          </a:prstGeom>
          <a:solidFill>
            <a:srgbClr val="7B52A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A881B76B-0A76-7553-FF36-1B3EA407B8DC}"/>
              </a:ext>
            </a:extLst>
          </p:cNvPr>
          <p:cNvSpPr/>
          <p:nvPr/>
        </p:nvSpPr>
        <p:spPr>
          <a:xfrm>
            <a:off x="0" y="311029"/>
            <a:ext cx="12192000" cy="13049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AA33E681-D611-7805-DFB1-773CBFE00AB6}"/>
              </a:ext>
            </a:extLst>
          </p:cNvPr>
          <p:cNvSpPr/>
          <p:nvPr/>
        </p:nvSpPr>
        <p:spPr>
          <a:xfrm>
            <a:off x="101600" y="-1315021"/>
            <a:ext cx="11986260" cy="3314700"/>
          </a:xfrm>
          <a:prstGeom prst="roundRect">
            <a:avLst/>
          </a:prstGeom>
          <a:solidFill>
            <a:srgbClr val="A77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D5AEBF-E594-B3E3-FA32-C0789640D56F}"/>
              </a:ext>
            </a:extLst>
          </p:cNvPr>
          <p:cNvSpPr txBox="1"/>
          <p:nvPr/>
        </p:nvSpPr>
        <p:spPr>
          <a:xfrm>
            <a:off x="1731963" y="578769"/>
            <a:ext cx="9248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latin typeface="Arial Black" panose="020B0A04020102020204" pitchFamily="34" charset="0"/>
              </a:rPr>
              <a:t>Используемые технологии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3B1957-16AB-B4C8-C4D2-1662EB929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319" y="311028"/>
            <a:ext cx="1304925" cy="1304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90BDE3-4A27-5250-DCFB-6469087B3AAB}"/>
              </a:ext>
            </a:extLst>
          </p:cNvPr>
          <p:cNvSpPr txBox="1"/>
          <p:nvPr/>
        </p:nvSpPr>
        <p:spPr>
          <a:xfrm>
            <a:off x="1312463" y="4112144"/>
            <a:ext cx="3706019" cy="189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Flask-</a:t>
            </a:r>
            <a:r>
              <a: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Login</a:t>
            </a:r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Flask-</a:t>
            </a:r>
            <a:r>
              <a:rPr lang="en-US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RESTful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Flask-WTF</a:t>
            </a:r>
            <a:endParaRPr lang="ru-RU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7C7AD6-3B38-6FF7-A03C-18B2CE7850DD}"/>
              </a:ext>
            </a:extLst>
          </p:cNvPr>
          <p:cNvSpPr txBox="1"/>
          <p:nvPr/>
        </p:nvSpPr>
        <p:spPr>
          <a:xfrm>
            <a:off x="7345634" y="3783849"/>
            <a:ext cx="3361782" cy="25476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SQLAlchemy 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sqlalchemy-serializer</a:t>
            </a:r>
            <a:r>
              <a:rPr lang="ru-RU" sz="2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US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Werkzeug </a:t>
            </a:r>
            <a:endParaRPr lang="en-US" sz="2400" b="1" dirty="0">
              <a:solidFill>
                <a:schemeClr val="bg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lvl="0" algn="ctr">
              <a:lnSpc>
                <a:spcPct val="150000"/>
              </a:lnSpc>
              <a:spcAft>
                <a:spcPts val="800"/>
              </a:spcAft>
            </a:pPr>
            <a:r>
              <a:rPr lang="ru-RU" sz="24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WTForms</a:t>
            </a:r>
            <a:endParaRPr lang="ru-RU" sz="24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D7130F-7C65-F282-46BA-0C956C19B4DB}"/>
              </a:ext>
            </a:extLst>
          </p:cNvPr>
          <p:cNvSpPr txBox="1"/>
          <p:nvPr/>
        </p:nvSpPr>
        <p:spPr>
          <a:xfrm>
            <a:off x="1583534" y="2482366"/>
            <a:ext cx="3163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latin typeface="Arial Black" panose="020B0A04020102020204" pitchFamily="34" charset="0"/>
              </a:rPr>
              <a:t>Фреймворк </a:t>
            </a:r>
            <a:r>
              <a:rPr lang="en-US" sz="2400" dirty="0">
                <a:latin typeface="Arial Black" panose="020B0A04020102020204" pitchFamily="34" charset="0"/>
              </a:rPr>
              <a:t>Flask</a:t>
            </a:r>
            <a:endParaRPr lang="ru-RU" sz="2400" dirty="0">
              <a:latin typeface="Arial Black" panose="020B0A040201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E030A9-E390-E462-E71A-A4BB9A8E1C28}"/>
              </a:ext>
            </a:extLst>
          </p:cNvPr>
          <p:cNvSpPr txBox="1"/>
          <p:nvPr/>
        </p:nvSpPr>
        <p:spPr>
          <a:xfrm>
            <a:off x="7072317" y="2279731"/>
            <a:ext cx="39084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Другие модули/библиотеки</a:t>
            </a:r>
            <a:endParaRPr lang="ru-RU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361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A4E62B-230D-4DDB-7F2F-9F94C4B89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829"/>
            <a:ext cx="12192000" cy="5991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0B2BD9-7CBA-0CB6-D512-FED5FC11810F}"/>
              </a:ext>
            </a:extLst>
          </p:cNvPr>
          <p:cNvSpPr txBox="1"/>
          <p:nvPr/>
        </p:nvSpPr>
        <p:spPr>
          <a:xfrm>
            <a:off x="889000" y="254000"/>
            <a:ext cx="4722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Главная страница приложения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465503-729F-CCCC-3B15-99B27591C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0" y="110985"/>
            <a:ext cx="686140" cy="6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2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8C5BE-6A6B-2C1C-F1D9-6996FFAE7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2982C-C8F0-60F9-A7DC-626A1F0152E1}"/>
              </a:ext>
            </a:extLst>
          </p:cNvPr>
          <p:cNvSpPr txBox="1"/>
          <p:nvPr/>
        </p:nvSpPr>
        <p:spPr>
          <a:xfrm>
            <a:off x="889000" y="241300"/>
            <a:ext cx="4289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Форма добавления альбома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43EB7B-6571-FA5A-CA07-599752BDE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476"/>
            <a:ext cx="12192000" cy="5997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7E4BFBF-4E67-C952-9EF7-04107FAB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0" y="98285"/>
            <a:ext cx="686140" cy="6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5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C54D7E-8A9A-D6A9-B06D-8631FB896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C3F32D-4A49-99EE-7D63-2AD48E8BA7FE}"/>
              </a:ext>
            </a:extLst>
          </p:cNvPr>
          <p:cNvSpPr txBox="1"/>
          <p:nvPr/>
        </p:nvSpPr>
        <p:spPr>
          <a:xfrm>
            <a:off x="901700" y="241300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Форма добавления песни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5FE881-A3C7-16E7-1F7A-9FB765C2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183"/>
            <a:ext cx="12192000" cy="598481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9308046-F971-0C6B-E582-FF7710DC20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60" y="98285"/>
            <a:ext cx="686140" cy="6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6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5328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F1EFBA-D920-CA30-6508-0E59964B9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249648-2CDE-1F7E-F222-F95465C5FC06}"/>
              </a:ext>
            </a:extLst>
          </p:cNvPr>
          <p:cNvSpPr txBox="1"/>
          <p:nvPr/>
        </p:nvSpPr>
        <p:spPr>
          <a:xfrm>
            <a:off x="990600" y="228600"/>
            <a:ext cx="26853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Arial Black" panose="020B0A04020102020204" pitchFamily="34" charset="0"/>
              </a:rPr>
              <a:t>Страница поиска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72C7A09-600E-8A98-76A9-E093CCAF4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9536"/>
            <a:ext cx="12192000" cy="597846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0D2433-B694-636E-CA25-951A4E9E3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60" y="85585"/>
            <a:ext cx="686140" cy="68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17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151</Words>
  <Application>Microsoft Office PowerPoint</Application>
  <PresentationFormat>Широкоэкранный</PresentationFormat>
  <Paragraphs>38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Calibri</vt:lpstr>
      <vt:lpstr>Montserrat Medium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micro punk</dc:creator>
  <cp:lastModifiedBy>micro punk</cp:lastModifiedBy>
  <cp:revision>5</cp:revision>
  <dcterms:created xsi:type="dcterms:W3CDTF">2025-05-10T15:27:07Z</dcterms:created>
  <dcterms:modified xsi:type="dcterms:W3CDTF">2025-05-11T16:57:56Z</dcterms:modified>
</cp:coreProperties>
</file>